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4" r:id="rId3"/>
    <p:sldId id="261" r:id="rId4"/>
    <p:sldId id="272" r:id="rId5"/>
    <p:sldId id="262" r:id="rId6"/>
    <p:sldId id="273" r:id="rId7"/>
    <p:sldId id="257" r:id="rId8"/>
    <p:sldId id="258" r:id="rId9"/>
    <p:sldId id="263" r:id="rId10"/>
    <p:sldId id="259" r:id="rId11"/>
    <p:sldId id="264" r:id="rId12"/>
    <p:sldId id="265" r:id="rId13"/>
    <p:sldId id="260" r:id="rId14"/>
    <p:sldId id="266" r:id="rId15"/>
    <p:sldId id="267" r:id="rId16"/>
    <p:sldId id="270" r:id="rId17"/>
    <p:sldId id="268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552" y="108"/>
      </p:cViewPr>
      <p:guideLst/>
    </p:cSldViewPr>
  </p:slideViewPr>
  <p:outlineViewPr>
    <p:cViewPr>
      <p:scale>
        <a:sx n="33" d="100"/>
        <a:sy n="33" d="100"/>
      </p:scale>
      <p:origin x="0" y="-110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73FCC1-2113-488B-BFFA-AD5F4B7AD98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573FEC5-3430-40C8-982E-5218ACE8F373}">
      <dgm:prSet phldrT="[Text]"/>
      <dgm:spPr/>
      <dgm:t>
        <a:bodyPr/>
        <a:lstStyle/>
        <a:p>
          <a:r>
            <a:rPr lang="en-US" dirty="0" smtClean="0"/>
            <a:t>Term Data uploaded into system</a:t>
          </a:r>
          <a:endParaRPr lang="en-US" dirty="0"/>
        </a:p>
      </dgm:t>
    </dgm:pt>
    <dgm:pt modelId="{52AD419D-510C-493D-A4D3-D3C21EC2C7DB}" type="parTrans" cxnId="{EC0B2DB4-61FD-4B27-9A87-4993F5DF584D}">
      <dgm:prSet/>
      <dgm:spPr/>
      <dgm:t>
        <a:bodyPr/>
        <a:lstStyle/>
        <a:p>
          <a:endParaRPr lang="en-US"/>
        </a:p>
      </dgm:t>
    </dgm:pt>
    <dgm:pt modelId="{9DDB0C02-7D0D-4313-936C-D0F7DCAF4FA9}" type="sibTrans" cxnId="{EC0B2DB4-61FD-4B27-9A87-4993F5DF584D}">
      <dgm:prSet/>
      <dgm:spPr/>
      <dgm:t>
        <a:bodyPr/>
        <a:lstStyle/>
        <a:p>
          <a:endParaRPr lang="en-US"/>
        </a:p>
      </dgm:t>
    </dgm:pt>
    <dgm:pt modelId="{C7752657-8A9F-4D1A-B823-BFEC78319159}">
      <dgm:prSet phldrT="[Text]"/>
      <dgm:spPr/>
      <dgm:t>
        <a:bodyPr/>
        <a:lstStyle/>
        <a:p>
          <a:r>
            <a:rPr lang="en-US" dirty="0" smtClean="0"/>
            <a:t>Setup course evaluation administrations</a:t>
          </a:r>
          <a:endParaRPr lang="en-US" dirty="0"/>
        </a:p>
      </dgm:t>
    </dgm:pt>
    <dgm:pt modelId="{FC24F873-09D4-46F4-852F-E42FF841C8C8}" type="parTrans" cxnId="{BF20B1BD-33DE-4B53-93DC-62AFA55F101F}">
      <dgm:prSet/>
      <dgm:spPr/>
      <dgm:t>
        <a:bodyPr/>
        <a:lstStyle/>
        <a:p>
          <a:endParaRPr lang="en-US"/>
        </a:p>
      </dgm:t>
    </dgm:pt>
    <dgm:pt modelId="{691CFF1D-7EC5-4493-B183-AB399EC835C5}" type="sibTrans" cxnId="{BF20B1BD-33DE-4B53-93DC-62AFA55F101F}">
      <dgm:prSet/>
      <dgm:spPr/>
      <dgm:t>
        <a:bodyPr/>
        <a:lstStyle/>
        <a:p>
          <a:endParaRPr lang="en-US"/>
        </a:p>
      </dgm:t>
    </dgm:pt>
    <dgm:pt modelId="{E8C7BA2F-7759-473E-8139-BCA33FF89B52}">
      <dgm:prSet phldrT="[Text]"/>
      <dgm:spPr/>
      <dgm:t>
        <a:bodyPr/>
        <a:lstStyle/>
        <a:p>
          <a:r>
            <a:rPr lang="en-US" dirty="0" smtClean="0"/>
            <a:t>Setup faculty email notifying of evaluation dates and faculty portal</a:t>
          </a:r>
          <a:endParaRPr lang="en-US" dirty="0"/>
        </a:p>
      </dgm:t>
    </dgm:pt>
    <dgm:pt modelId="{2EE6D113-C3B3-4CB4-9CD7-4630E3030DBD}" type="parTrans" cxnId="{3C19ADA6-F25A-4AD6-B4AF-20CE858626E0}">
      <dgm:prSet/>
      <dgm:spPr/>
      <dgm:t>
        <a:bodyPr/>
        <a:lstStyle/>
        <a:p>
          <a:endParaRPr lang="en-US"/>
        </a:p>
      </dgm:t>
    </dgm:pt>
    <dgm:pt modelId="{1F112AC2-1E83-425B-B55A-0F59B75C8A4F}" type="sibTrans" cxnId="{3C19ADA6-F25A-4AD6-B4AF-20CE858626E0}">
      <dgm:prSet/>
      <dgm:spPr/>
      <dgm:t>
        <a:bodyPr/>
        <a:lstStyle/>
        <a:p>
          <a:endParaRPr lang="en-US"/>
        </a:p>
      </dgm:t>
    </dgm:pt>
    <dgm:pt modelId="{3A297265-FE75-4B74-A9F9-0851E80E4956}">
      <dgm:prSet/>
      <dgm:spPr/>
      <dgm:t>
        <a:bodyPr/>
        <a:lstStyle/>
        <a:p>
          <a:r>
            <a:rPr lang="en-US" dirty="0" smtClean="0"/>
            <a:t>Setup student emails with links to student portal and reminders</a:t>
          </a:r>
        </a:p>
        <a:p>
          <a:r>
            <a:rPr lang="en-US" dirty="0" smtClean="0"/>
            <a:t>Portal link can be added to Blackboard</a:t>
          </a:r>
          <a:endParaRPr lang="en-US" dirty="0"/>
        </a:p>
      </dgm:t>
    </dgm:pt>
    <dgm:pt modelId="{B924D781-59CF-4B7F-9441-F0F16670453A}" type="parTrans" cxnId="{7ECF7CE2-37BB-4837-9B1A-7BB8A20F2AC2}">
      <dgm:prSet/>
      <dgm:spPr/>
      <dgm:t>
        <a:bodyPr/>
        <a:lstStyle/>
        <a:p>
          <a:endParaRPr lang="en-US"/>
        </a:p>
      </dgm:t>
    </dgm:pt>
    <dgm:pt modelId="{B740F1D7-A5C7-4287-952D-947E9C3ADFBA}" type="sibTrans" cxnId="{7ECF7CE2-37BB-4837-9B1A-7BB8A20F2AC2}">
      <dgm:prSet/>
      <dgm:spPr/>
      <dgm:t>
        <a:bodyPr/>
        <a:lstStyle/>
        <a:p>
          <a:endParaRPr lang="en-US"/>
        </a:p>
      </dgm:t>
    </dgm:pt>
    <dgm:pt modelId="{5949F85C-721F-4136-B472-8DEFC0FF1522}">
      <dgm:prSet/>
      <dgm:spPr/>
      <dgm:t>
        <a:bodyPr/>
        <a:lstStyle/>
        <a:p>
          <a:r>
            <a:rPr lang="en-US" dirty="0" smtClean="0"/>
            <a:t>Students receive emails when administration begins</a:t>
          </a:r>
          <a:endParaRPr lang="en-US" dirty="0"/>
        </a:p>
      </dgm:t>
    </dgm:pt>
    <dgm:pt modelId="{8307DB92-2BC7-483A-8C6F-60F02A7969D3}" type="parTrans" cxnId="{A63EF3ED-5495-457A-8753-7CD9B7100D7B}">
      <dgm:prSet/>
      <dgm:spPr/>
      <dgm:t>
        <a:bodyPr/>
        <a:lstStyle/>
        <a:p>
          <a:endParaRPr lang="en-US"/>
        </a:p>
      </dgm:t>
    </dgm:pt>
    <dgm:pt modelId="{A42691CA-A2E8-4AF0-93F6-BD798B6320E1}" type="sibTrans" cxnId="{A63EF3ED-5495-457A-8753-7CD9B7100D7B}">
      <dgm:prSet/>
      <dgm:spPr/>
      <dgm:t>
        <a:bodyPr/>
        <a:lstStyle/>
        <a:p>
          <a:endParaRPr lang="en-US"/>
        </a:p>
      </dgm:t>
    </dgm:pt>
    <dgm:pt modelId="{AF50940A-77FC-4E70-9C3D-52AB62982FDC}">
      <dgm:prSet/>
      <dgm:spPr/>
      <dgm:t>
        <a:bodyPr/>
        <a:lstStyle/>
        <a:p>
          <a:r>
            <a:rPr lang="en-US" dirty="0" smtClean="0"/>
            <a:t>Faculty access portal for evaluations when completed</a:t>
          </a:r>
          <a:endParaRPr lang="en-US" dirty="0"/>
        </a:p>
      </dgm:t>
    </dgm:pt>
    <dgm:pt modelId="{5C632476-8141-4293-8FBE-C263D5F531F1}" type="parTrans" cxnId="{8D254233-C828-4A25-9E9A-04505EFB62DA}">
      <dgm:prSet/>
      <dgm:spPr/>
      <dgm:t>
        <a:bodyPr/>
        <a:lstStyle/>
        <a:p>
          <a:endParaRPr lang="en-US"/>
        </a:p>
      </dgm:t>
    </dgm:pt>
    <dgm:pt modelId="{E8B6516C-1C34-4D1A-A707-466B357F64B5}" type="sibTrans" cxnId="{8D254233-C828-4A25-9E9A-04505EFB62DA}">
      <dgm:prSet/>
      <dgm:spPr/>
      <dgm:t>
        <a:bodyPr/>
        <a:lstStyle/>
        <a:p>
          <a:endParaRPr lang="en-US"/>
        </a:p>
      </dgm:t>
    </dgm:pt>
    <dgm:pt modelId="{0C67C51C-8EAF-4953-8FF5-32813E7A1007}" type="pres">
      <dgm:prSet presAssocID="{7B73FCC1-2113-488B-BFFA-AD5F4B7AD984}" presName="Name0" presStyleCnt="0">
        <dgm:presLayoutVars>
          <dgm:dir/>
          <dgm:resizeHandles val="exact"/>
        </dgm:presLayoutVars>
      </dgm:prSet>
      <dgm:spPr/>
    </dgm:pt>
    <dgm:pt modelId="{34E71411-166C-45EF-9773-14DDCDF6A3D7}" type="pres">
      <dgm:prSet presAssocID="{E573FEC5-3430-40C8-982E-5218ACE8F373}" presName="node" presStyleLbl="node1" presStyleIdx="0" presStyleCnt="6" custScaleY="134054" custLinFactNeighborY="-244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1AE72-A011-4923-9B47-9783CE89B293}" type="pres">
      <dgm:prSet presAssocID="{9DDB0C02-7D0D-4313-936C-D0F7DCAF4FA9}" presName="sibTrans" presStyleLbl="sibTrans2D1" presStyleIdx="0" presStyleCnt="5"/>
      <dgm:spPr/>
      <dgm:t>
        <a:bodyPr/>
        <a:lstStyle/>
        <a:p>
          <a:endParaRPr lang="en-US"/>
        </a:p>
      </dgm:t>
    </dgm:pt>
    <dgm:pt modelId="{F451ED07-2E49-4F6F-B908-E81A50E5AF26}" type="pres">
      <dgm:prSet presAssocID="{9DDB0C02-7D0D-4313-936C-D0F7DCAF4FA9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E2944C1-5B0A-4DCA-99AC-61D3B3D4FFA2}" type="pres">
      <dgm:prSet presAssocID="{C7752657-8A9F-4D1A-B823-BFEC78319159}" presName="node" presStyleLbl="node1" presStyleIdx="1" presStyleCnt="6" custScaleY="129701" custLinFactNeighborX="-8946" custLinFactNeighborY="-23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0C9BCB-5834-40B4-9EDF-B5FA14E94CEB}" type="pres">
      <dgm:prSet presAssocID="{691CFF1D-7EC5-4493-B183-AB399EC835C5}" presName="sibTrans" presStyleLbl="sibTrans2D1" presStyleIdx="1" presStyleCnt="5"/>
      <dgm:spPr/>
      <dgm:t>
        <a:bodyPr/>
        <a:lstStyle/>
        <a:p>
          <a:endParaRPr lang="en-US"/>
        </a:p>
      </dgm:t>
    </dgm:pt>
    <dgm:pt modelId="{41B29D7A-C48C-4560-9A4E-58673B417358}" type="pres">
      <dgm:prSet presAssocID="{691CFF1D-7EC5-4493-B183-AB399EC835C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B0C862EC-5CC4-47CD-B116-44ED98F8937B}" type="pres">
      <dgm:prSet presAssocID="{E8C7BA2F-7759-473E-8139-BCA33FF89B52}" presName="node" presStyleLbl="node1" presStyleIdx="2" presStyleCnt="6" custScaleY="131438" custLinFactNeighborX="-4433" custLinFactNeighborY="-208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972723-75BF-4930-A042-82C906914BC5}" type="pres">
      <dgm:prSet presAssocID="{1F112AC2-1E83-425B-B55A-0F59B75C8A4F}" presName="sibTrans" presStyleLbl="sibTrans2D1" presStyleIdx="2" presStyleCnt="5"/>
      <dgm:spPr/>
      <dgm:t>
        <a:bodyPr/>
        <a:lstStyle/>
        <a:p>
          <a:endParaRPr lang="en-US"/>
        </a:p>
      </dgm:t>
    </dgm:pt>
    <dgm:pt modelId="{0DA77AA6-534B-473B-BB12-1B30E2BCB78F}" type="pres">
      <dgm:prSet presAssocID="{1F112AC2-1E83-425B-B55A-0F59B75C8A4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4A1196F0-42E8-416E-8EBD-64A4547740CA}" type="pres">
      <dgm:prSet presAssocID="{3A297265-FE75-4B74-A9F9-0851E80E4956}" presName="node" presStyleLbl="node1" presStyleIdx="3" presStyleCnt="6" custScaleY="136956" custLinFactNeighborX="-18572" custLinFactNeighborY="-19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122E3-1A00-4579-ABF1-BB2AB2581B12}" type="pres">
      <dgm:prSet presAssocID="{B740F1D7-A5C7-4287-952D-947E9C3ADFBA}" presName="sibTrans" presStyleLbl="sibTrans2D1" presStyleIdx="3" presStyleCnt="5"/>
      <dgm:spPr/>
      <dgm:t>
        <a:bodyPr/>
        <a:lstStyle/>
        <a:p>
          <a:endParaRPr lang="en-US"/>
        </a:p>
      </dgm:t>
    </dgm:pt>
    <dgm:pt modelId="{8317837C-5710-49D0-A690-0EA7B99CE681}" type="pres">
      <dgm:prSet presAssocID="{B740F1D7-A5C7-4287-952D-947E9C3ADFB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1BB12EE8-A426-4144-9F29-3DBD67BBD274}" type="pres">
      <dgm:prSet presAssocID="{5949F85C-721F-4136-B472-8DEFC0FF1522}" presName="node" presStyleLbl="node1" presStyleIdx="4" presStyleCnt="6" custScaleY="140116" custLinFactNeighborX="6974" custLinFactNeighborY="-21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A3E858-5482-4E99-8F50-66EFC202EA58}" type="pres">
      <dgm:prSet presAssocID="{A42691CA-A2E8-4AF0-93F6-BD798B6320E1}" presName="sibTrans" presStyleLbl="sibTrans2D1" presStyleIdx="4" presStyleCnt="5"/>
      <dgm:spPr/>
      <dgm:t>
        <a:bodyPr/>
        <a:lstStyle/>
        <a:p>
          <a:endParaRPr lang="en-US"/>
        </a:p>
      </dgm:t>
    </dgm:pt>
    <dgm:pt modelId="{D9EA2C4D-69AE-448A-9DE7-83573322E1A3}" type="pres">
      <dgm:prSet presAssocID="{A42691CA-A2E8-4AF0-93F6-BD798B6320E1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3354BE15-F732-4728-8254-C3A574F1928B}" type="pres">
      <dgm:prSet presAssocID="{AF50940A-77FC-4E70-9C3D-52AB62982FDC}" presName="node" presStyleLbl="node1" presStyleIdx="5" presStyleCnt="6" custScaleY="128494" custLinFactNeighborX="7556" custLinFactNeighborY="-191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B68613-B6B2-42EA-A5D5-96468C5B54A5}" type="presOf" srcId="{A42691CA-A2E8-4AF0-93F6-BD798B6320E1}" destId="{09A3E858-5482-4E99-8F50-66EFC202EA58}" srcOrd="0" destOrd="0" presId="urn:microsoft.com/office/officeart/2005/8/layout/process1"/>
    <dgm:cxn modelId="{D5B5EC03-04A6-45FA-9222-9AD0519BEADD}" type="presOf" srcId="{C7752657-8A9F-4D1A-B823-BFEC78319159}" destId="{4E2944C1-5B0A-4DCA-99AC-61D3B3D4FFA2}" srcOrd="0" destOrd="0" presId="urn:microsoft.com/office/officeart/2005/8/layout/process1"/>
    <dgm:cxn modelId="{73AB4D80-E7B3-48E1-933B-048E0B64E6F8}" type="presOf" srcId="{E573FEC5-3430-40C8-982E-5218ACE8F373}" destId="{34E71411-166C-45EF-9773-14DDCDF6A3D7}" srcOrd="0" destOrd="0" presId="urn:microsoft.com/office/officeart/2005/8/layout/process1"/>
    <dgm:cxn modelId="{01331DB8-D657-42C6-9CFA-0002B6E9E99D}" type="presOf" srcId="{3A297265-FE75-4B74-A9F9-0851E80E4956}" destId="{4A1196F0-42E8-416E-8EBD-64A4547740CA}" srcOrd="0" destOrd="0" presId="urn:microsoft.com/office/officeart/2005/8/layout/process1"/>
    <dgm:cxn modelId="{5F808F3E-B287-4739-93C6-D63A241F0968}" type="presOf" srcId="{5949F85C-721F-4136-B472-8DEFC0FF1522}" destId="{1BB12EE8-A426-4144-9F29-3DBD67BBD274}" srcOrd="0" destOrd="0" presId="urn:microsoft.com/office/officeart/2005/8/layout/process1"/>
    <dgm:cxn modelId="{7ECF7CE2-37BB-4837-9B1A-7BB8A20F2AC2}" srcId="{7B73FCC1-2113-488B-BFFA-AD5F4B7AD984}" destId="{3A297265-FE75-4B74-A9F9-0851E80E4956}" srcOrd="3" destOrd="0" parTransId="{B924D781-59CF-4B7F-9441-F0F16670453A}" sibTransId="{B740F1D7-A5C7-4287-952D-947E9C3ADFBA}"/>
    <dgm:cxn modelId="{1E2BD057-FFA0-4D3B-B621-BDE45D441845}" type="presOf" srcId="{9DDB0C02-7D0D-4313-936C-D0F7DCAF4FA9}" destId="{69A1AE72-A011-4923-9B47-9783CE89B293}" srcOrd="0" destOrd="0" presId="urn:microsoft.com/office/officeart/2005/8/layout/process1"/>
    <dgm:cxn modelId="{3C19ADA6-F25A-4AD6-B4AF-20CE858626E0}" srcId="{7B73FCC1-2113-488B-BFFA-AD5F4B7AD984}" destId="{E8C7BA2F-7759-473E-8139-BCA33FF89B52}" srcOrd="2" destOrd="0" parTransId="{2EE6D113-C3B3-4CB4-9CD7-4630E3030DBD}" sibTransId="{1F112AC2-1E83-425B-B55A-0F59B75C8A4F}"/>
    <dgm:cxn modelId="{4B8F3C3A-BAD3-4DD4-9289-2BCEE2876BA0}" type="presOf" srcId="{9DDB0C02-7D0D-4313-936C-D0F7DCAF4FA9}" destId="{F451ED07-2E49-4F6F-B908-E81A50E5AF26}" srcOrd="1" destOrd="0" presId="urn:microsoft.com/office/officeart/2005/8/layout/process1"/>
    <dgm:cxn modelId="{BF20B1BD-33DE-4B53-93DC-62AFA55F101F}" srcId="{7B73FCC1-2113-488B-BFFA-AD5F4B7AD984}" destId="{C7752657-8A9F-4D1A-B823-BFEC78319159}" srcOrd="1" destOrd="0" parTransId="{FC24F873-09D4-46F4-852F-E42FF841C8C8}" sibTransId="{691CFF1D-7EC5-4493-B183-AB399EC835C5}"/>
    <dgm:cxn modelId="{A63EF3ED-5495-457A-8753-7CD9B7100D7B}" srcId="{7B73FCC1-2113-488B-BFFA-AD5F4B7AD984}" destId="{5949F85C-721F-4136-B472-8DEFC0FF1522}" srcOrd="4" destOrd="0" parTransId="{8307DB92-2BC7-483A-8C6F-60F02A7969D3}" sibTransId="{A42691CA-A2E8-4AF0-93F6-BD798B6320E1}"/>
    <dgm:cxn modelId="{B35C0C8E-6769-43FC-B6E3-7896480C6E17}" type="presOf" srcId="{691CFF1D-7EC5-4493-B183-AB399EC835C5}" destId="{630C9BCB-5834-40B4-9EDF-B5FA14E94CEB}" srcOrd="0" destOrd="0" presId="urn:microsoft.com/office/officeart/2005/8/layout/process1"/>
    <dgm:cxn modelId="{EC0B2DB4-61FD-4B27-9A87-4993F5DF584D}" srcId="{7B73FCC1-2113-488B-BFFA-AD5F4B7AD984}" destId="{E573FEC5-3430-40C8-982E-5218ACE8F373}" srcOrd="0" destOrd="0" parTransId="{52AD419D-510C-493D-A4D3-D3C21EC2C7DB}" sibTransId="{9DDB0C02-7D0D-4313-936C-D0F7DCAF4FA9}"/>
    <dgm:cxn modelId="{A871E0A4-5CE6-4907-ADC6-006DACBC9BB0}" type="presOf" srcId="{AF50940A-77FC-4E70-9C3D-52AB62982FDC}" destId="{3354BE15-F732-4728-8254-C3A574F1928B}" srcOrd="0" destOrd="0" presId="urn:microsoft.com/office/officeart/2005/8/layout/process1"/>
    <dgm:cxn modelId="{8D254233-C828-4A25-9E9A-04505EFB62DA}" srcId="{7B73FCC1-2113-488B-BFFA-AD5F4B7AD984}" destId="{AF50940A-77FC-4E70-9C3D-52AB62982FDC}" srcOrd="5" destOrd="0" parTransId="{5C632476-8141-4293-8FBE-C263D5F531F1}" sibTransId="{E8B6516C-1C34-4D1A-A707-466B357F64B5}"/>
    <dgm:cxn modelId="{FBBE7CA2-CD98-47D0-859B-BD8236055A5A}" type="presOf" srcId="{B740F1D7-A5C7-4287-952D-947E9C3ADFBA}" destId="{8317837C-5710-49D0-A690-0EA7B99CE681}" srcOrd="1" destOrd="0" presId="urn:microsoft.com/office/officeart/2005/8/layout/process1"/>
    <dgm:cxn modelId="{96911C4B-CA3C-458B-B3B9-3AA608EA9B0C}" type="presOf" srcId="{1F112AC2-1E83-425B-B55A-0F59B75C8A4F}" destId="{0DA77AA6-534B-473B-BB12-1B30E2BCB78F}" srcOrd="1" destOrd="0" presId="urn:microsoft.com/office/officeart/2005/8/layout/process1"/>
    <dgm:cxn modelId="{1BC501F3-5404-40D2-9C82-0CEE85FE7C64}" type="presOf" srcId="{A42691CA-A2E8-4AF0-93F6-BD798B6320E1}" destId="{D9EA2C4D-69AE-448A-9DE7-83573322E1A3}" srcOrd="1" destOrd="0" presId="urn:microsoft.com/office/officeart/2005/8/layout/process1"/>
    <dgm:cxn modelId="{EFB3FE56-50D4-4AAA-82E5-0F9C938B8E1D}" type="presOf" srcId="{1F112AC2-1E83-425B-B55A-0F59B75C8A4F}" destId="{41972723-75BF-4930-A042-82C906914BC5}" srcOrd="0" destOrd="0" presId="urn:microsoft.com/office/officeart/2005/8/layout/process1"/>
    <dgm:cxn modelId="{B5E8D7A0-17B8-4D7D-92B7-DCC0BEFFF476}" type="presOf" srcId="{691CFF1D-7EC5-4493-B183-AB399EC835C5}" destId="{41B29D7A-C48C-4560-9A4E-58673B417358}" srcOrd="1" destOrd="0" presId="urn:microsoft.com/office/officeart/2005/8/layout/process1"/>
    <dgm:cxn modelId="{D869CDA5-9FE4-4048-AD06-ACF2F75C1EE5}" type="presOf" srcId="{E8C7BA2F-7759-473E-8139-BCA33FF89B52}" destId="{B0C862EC-5CC4-47CD-B116-44ED98F8937B}" srcOrd="0" destOrd="0" presId="urn:microsoft.com/office/officeart/2005/8/layout/process1"/>
    <dgm:cxn modelId="{C261EADD-6115-4E62-B560-EF5D9282623C}" type="presOf" srcId="{B740F1D7-A5C7-4287-952D-947E9C3ADFBA}" destId="{61D122E3-1A00-4579-ABF1-BB2AB2581B12}" srcOrd="0" destOrd="0" presId="urn:microsoft.com/office/officeart/2005/8/layout/process1"/>
    <dgm:cxn modelId="{929A6D98-AECC-4AFB-BFFA-ADB5B7B3E417}" type="presOf" srcId="{7B73FCC1-2113-488B-BFFA-AD5F4B7AD984}" destId="{0C67C51C-8EAF-4953-8FF5-32813E7A1007}" srcOrd="0" destOrd="0" presId="urn:microsoft.com/office/officeart/2005/8/layout/process1"/>
    <dgm:cxn modelId="{29147D07-975E-4EB6-9F13-EAF15534E1D1}" type="presParOf" srcId="{0C67C51C-8EAF-4953-8FF5-32813E7A1007}" destId="{34E71411-166C-45EF-9773-14DDCDF6A3D7}" srcOrd="0" destOrd="0" presId="urn:microsoft.com/office/officeart/2005/8/layout/process1"/>
    <dgm:cxn modelId="{4241946F-DA6E-4AE2-AD2E-7933184AB3E5}" type="presParOf" srcId="{0C67C51C-8EAF-4953-8FF5-32813E7A1007}" destId="{69A1AE72-A011-4923-9B47-9783CE89B293}" srcOrd="1" destOrd="0" presId="urn:microsoft.com/office/officeart/2005/8/layout/process1"/>
    <dgm:cxn modelId="{40057553-DCBA-4629-B121-180836D6445A}" type="presParOf" srcId="{69A1AE72-A011-4923-9B47-9783CE89B293}" destId="{F451ED07-2E49-4F6F-B908-E81A50E5AF26}" srcOrd="0" destOrd="0" presId="urn:microsoft.com/office/officeart/2005/8/layout/process1"/>
    <dgm:cxn modelId="{43F3CB50-602F-4E54-902F-A991C9FF60C9}" type="presParOf" srcId="{0C67C51C-8EAF-4953-8FF5-32813E7A1007}" destId="{4E2944C1-5B0A-4DCA-99AC-61D3B3D4FFA2}" srcOrd="2" destOrd="0" presId="urn:microsoft.com/office/officeart/2005/8/layout/process1"/>
    <dgm:cxn modelId="{5710A79A-4647-4C3A-9EC8-552FF06FEBC7}" type="presParOf" srcId="{0C67C51C-8EAF-4953-8FF5-32813E7A1007}" destId="{630C9BCB-5834-40B4-9EDF-B5FA14E94CEB}" srcOrd="3" destOrd="0" presId="urn:microsoft.com/office/officeart/2005/8/layout/process1"/>
    <dgm:cxn modelId="{D4A615B7-13B6-4152-995F-F710D97BFFB1}" type="presParOf" srcId="{630C9BCB-5834-40B4-9EDF-B5FA14E94CEB}" destId="{41B29D7A-C48C-4560-9A4E-58673B417358}" srcOrd="0" destOrd="0" presId="urn:microsoft.com/office/officeart/2005/8/layout/process1"/>
    <dgm:cxn modelId="{8869FC57-75F1-47CD-A99C-614BB5CC4E41}" type="presParOf" srcId="{0C67C51C-8EAF-4953-8FF5-32813E7A1007}" destId="{B0C862EC-5CC4-47CD-B116-44ED98F8937B}" srcOrd="4" destOrd="0" presId="urn:microsoft.com/office/officeart/2005/8/layout/process1"/>
    <dgm:cxn modelId="{9596D2F4-FCF1-4C45-8FB9-20F30E175A8B}" type="presParOf" srcId="{0C67C51C-8EAF-4953-8FF5-32813E7A1007}" destId="{41972723-75BF-4930-A042-82C906914BC5}" srcOrd="5" destOrd="0" presId="urn:microsoft.com/office/officeart/2005/8/layout/process1"/>
    <dgm:cxn modelId="{C0862C58-D56A-40A6-8999-D265A6E68AC5}" type="presParOf" srcId="{41972723-75BF-4930-A042-82C906914BC5}" destId="{0DA77AA6-534B-473B-BB12-1B30E2BCB78F}" srcOrd="0" destOrd="0" presId="urn:microsoft.com/office/officeart/2005/8/layout/process1"/>
    <dgm:cxn modelId="{48959107-D486-442D-B5E7-EE183F66FD7A}" type="presParOf" srcId="{0C67C51C-8EAF-4953-8FF5-32813E7A1007}" destId="{4A1196F0-42E8-416E-8EBD-64A4547740CA}" srcOrd="6" destOrd="0" presId="urn:microsoft.com/office/officeart/2005/8/layout/process1"/>
    <dgm:cxn modelId="{AC6A3EAC-07FF-41CA-BA13-7185390CA104}" type="presParOf" srcId="{0C67C51C-8EAF-4953-8FF5-32813E7A1007}" destId="{61D122E3-1A00-4579-ABF1-BB2AB2581B12}" srcOrd="7" destOrd="0" presId="urn:microsoft.com/office/officeart/2005/8/layout/process1"/>
    <dgm:cxn modelId="{A40E6F83-EE06-41E3-A1A0-BD2CE8DCA093}" type="presParOf" srcId="{61D122E3-1A00-4579-ABF1-BB2AB2581B12}" destId="{8317837C-5710-49D0-A690-0EA7B99CE681}" srcOrd="0" destOrd="0" presId="urn:microsoft.com/office/officeart/2005/8/layout/process1"/>
    <dgm:cxn modelId="{EBD6B4FF-B55F-419D-BBD3-2DA5A392CBF0}" type="presParOf" srcId="{0C67C51C-8EAF-4953-8FF5-32813E7A1007}" destId="{1BB12EE8-A426-4144-9F29-3DBD67BBD274}" srcOrd="8" destOrd="0" presId="urn:microsoft.com/office/officeart/2005/8/layout/process1"/>
    <dgm:cxn modelId="{0FE6A2C1-F832-4F0B-87EC-D0F2318C4C39}" type="presParOf" srcId="{0C67C51C-8EAF-4953-8FF5-32813E7A1007}" destId="{09A3E858-5482-4E99-8F50-66EFC202EA58}" srcOrd="9" destOrd="0" presId="urn:microsoft.com/office/officeart/2005/8/layout/process1"/>
    <dgm:cxn modelId="{3A2D8174-E28A-49AD-8E9F-AC3C8A00FBA4}" type="presParOf" srcId="{09A3E858-5482-4E99-8F50-66EFC202EA58}" destId="{D9EA2C4D-69AE-448A-9DE7-83573322E1A3}" srcOrd="0" destOrd="0" presId="urn:microsoft.com/office/officeart/2005/8/layout/process1"/>
    <dgm:cxn modelId="{C568BB91-F115-40D8-AF76-1541C7BFE61B}" type="presParOf" srcId="{0C67C51C-8EAF-4953-8FF5-32813E7A1007}" destId="{3354BE15-F732-4728-8254-C3A574F1928B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71411-166C-45EF-9773-14DDCDF6A3D7}">
      <dsp:nvSpPr>
        <dsp:cNvPr id="0" name=""/>
        <dsp:cNvSpPr/>
      </dsp:nvSpPr>
      <dsp:spPr>
        <a:xfrm>
          <a:off x="0" y="695486"/>
          <a:ext cx="1412789" cy="19985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Term Data uploaded into system</a:t>
          </a:r>
          <a:endParaRPr lang="en-US" sz="1300" kern="1200" dirty="0"/>
        </a:p>
      </dsp:txBody>
      <dsp:txXfrm>
        <a:off x="41379" y="736865"/>
        <a:ext cx="1330031" cy="1915824"/>
      </dsp:txXfrm>
    </dsp:sp>
    <dsp:sp modelId="{69A1AE72-A011-4923-9B47-9783CE89B293}">
      <dsp:nvSpPr>
        <dsp:cNvPr id="0" name=""/>
        <dsp:cNvSpPr/>
      </dsp:nvSpPr>
      <dsp:spPr>
        <a:xfrm rot="15051">
          <a:off x="1541428" y="1523844"/>
          <a:ext cx="272719" cy="350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541428" y="1593739"/>
        <a:ext cx="190903" cy="210223"/>
      </dsp:txXfrm>
    </dsp:sp>
    <dsp:sp modelId="{4E2944C1-5B0A-4DCA-99AC-61D3B3D4FFA2}">
      <dsp:nvSpPr>
        <dsp:cNvPr id="0" name=""/>
        <dsp:cNvSpPr/>
      </dsp:nvSpPr>
      <dsp:spPr>
        <a:xfrm>
          <a:off x="1927349" y="736373"/>
          <a:ext cx="1412789" cy="1933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Setup course evaluation administrations</a:t>
          </a:r>
          <a:endParaRPr lang="en-US" sz="1300" kern="1200" dirty="0"/>
        </a:p>
      </dsp:txBody>
      <dsp:txXfrm>
        <a:off x="1968728" y="777752"/>
        <a:ext cx="1330031" cy="1850926"/>
      </dsp:txXfrm>
    </dsp:sp>
    <dsp:sp modelId="{630C9BCB-5834-40B4-9EDF-B5FA14E94CEB}">
      <dsp:nvSpPr>
        <dsp:cNvPr id="0" name=""/>
        <dsp:cNvSpPr/>
      </dsp:nvSpPr>
      <dsp:spPr>
        <a:xfrm rot="76045">
          <a:off x="3487755" y="1550388"/>
          <a:ext cx="313104" cy="350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487766" y="1619423"/>
        <a:ext cx="219173" cy="210223"/>
      </dsp:txXfrm>
    </dsp:sp>
    <dsp:sp modelId="{B0C862EC-5CC4-47CD-B116-44ED98F8937B}">
      <dsp:nvSpPr>
        <dsp:cNvPr id="0" name=""/>
        <dsp:cNvSpPr/>
      </dsp:nvSpPr>
      <dsp:spPr>
        <a:xfrm>
          <a:off x="3930758" y="767749"/>
          <a:ext cx="1412789" cy="19595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Setup faculty email notifying of evaluation dates and faculty portal</a:t>
          </a:r>
          <a:endParaRPr lang="en-US" sz="1300" kern="1200" dirty="0"/>
        </a:p>
      </dsp:txBody>
      <dsp:txXfrm>
        <a:off x="3972137" y="809128"/>
        <a:ext cx="1330031" cy="1876823"/>
      </dsp:txXfrm>
    </dsp:sp>
    <dsp:sp modelId="{41972723-75BF-4930-A042-82C906914BC5}">
      <dsp:nvSpPr>
        <dsp:cNvPr id="0" name=""/>
        <dsp:cNvSpPr/>
      </dsp:nvSpPr>
      <dsp:spPr>
        <a:xfrm rot="29082">
          <a:off x="5464846" y="1580444"/>
          <a:ext cx="257172" cy="350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5464847" y="1650192"/>
        <a:ext cx="180020" cy="210223"/>
      </dsp:txXfrm>
    </dsp:sp>
    <dsp:sp modelId="{4A1196F0-42E8-416E-8EBD-64A4547740CA}">
      <dsp:nvSpPr>
        <dsp:cNvPr id="0" name=""/>
        <dsp:cNvSpPr/>
      </dsp:nvSpPr>
      <dsp:spPr>
        <a:xfrm>
          <a:off x="5828761" y="742672"/>
          <a:ext cx="1412789" cy="20418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Setup student emails with links to student portal and reminders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Portal link can be added to Blackboard</a:t>
          </a:r>
          <a:endParaRPr lang="en-US" sz="1300" kern="1200" dirty="0"/>
        </a:p>
      </dsp:txBody>
      <dsp:txXfrm>
        <a:off x="5870140" y="784051"/>
        <a:ext cx="1330031" cy="1959090"/>
      </dsp:txXfrm>
    </dsp:sp>
    <dsp:sp modelId="{61D122E3-1A00-4579-ABF1-BB2AB2581B12}">
      <dsp:nvSpPr>
        <dsp:cNvPr id="0" name=""/>
        <dsp:cNvSpPr/>
      </dsp:nvSpPr>
      <dsp:spPr>
        <a:xfrm rot="21561845">
          <a:off x="7418909" y="1576514"/>
          <a:ext cx="376047" cy="350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7418912" y="1647171"/>
        <a:ext cx="270936" cy="210223"/>
      </dsp:txXfrm>
    </dsp:sp>
    <dsp:sp modelId="{1BB12EE8-A426-4144-9F29-3DBD67BBD274}">
      <dsp:nvSpPr>
        <dsp:cNvPr id="0" name=""/>
        <dsp:cNvSpPr/>
      </dsp:nvSpPr>
      <dsp:spPr>
        <a:xfrm>
          <a:off x="7951030" y="695560"/>
          <a:ext cx="1412789" cy="2088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Students receive emails when administration begins</a:t>
          </a:r>
          <a:endParaRPr lang="en-US" sz="1300" kern="1200" dirty="0"/>
        </a:p>
      </dsp:txBody>
      <dsp:txXfrm>
        <a:off x="7992409" y="736939"/>
        <a:ext cx="1330031" cy="2006201"/>
      </dsp:txXfrm>
    </dsp:sp>
    <dsp:sp modelId="{09A3E858-5482-4E99-8F50-66EFC202EA58}">
      <dsp:nvSpPr>
        <dsp:cNvPr id="0" name=""/>
        <dsp:cNvSpPr/>
      </dsp:nvSpPr>
      <dsp:spPr>
        <a:xfrm rot="59615">
          <a:off x="9495225" y="1581801"/>
          <a:ext cx="278665" cy="350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9495231" y="1651150"/>
        <a:ext cx="195066" cy="210223"/>
      </dsp:txXfrm>
    </dsp:sp>
    <dsp:sp modelId="{3354BE15-F732-4728-8254-C3A574F1928B}">
      <dsp:nvSpPr>
        <dsp:cNvPr id="0" name=""/>
        <dsp:cNvSpPr/>
      </dsp:nvSpPr>
      <dsp:spPr>
        <a:xfrm>
          <a:off x="9889524" y="815815"/>
          <a:ext cx="1412789" cy="19156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Faculty access portal for evaluations when completed</a:t>
          </a:r>
          <a:endParaRPr lang="en-US" sz="1300" kern="1200" dirty="0"/>
        </a:p>
      </dsp:txBody>
      <dsp:txXfrm>
        <a:off x="9930903" y="857194"/>
        <a:ext cx="1330031" cy="1832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3FC7493-19A2-42F0-B0DF-22924A90A7E8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6FD9AA-E6C1-4F34-93E7-041574972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17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A9244D-38AD-46E9-A00B-D30881D147D8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6F3BE09-4E55-4698-9092-C3D211B69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64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evaluationsupport.campuslabs.com/hc/en-us/articles/204024838-Adding-Custom-Questions-to-a-Course-Section-by-Faculty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  <a:hlinkClick r:id="rId3"/>
              </a:rPr>
              <a:t>https://courseevaluationsupport.campuslabs.com/hc/en-us/articles/204024838-Adding-Custom-Questions-to-a-Course-Section-by-Faculty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3BE09-4E55-4698-9092-C3D211B69A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27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9950385" cy="2971801"/>
          </a:xfrm>
        </p:spPr>
        <p:txBody>
          <a:bodyPr>
            <a:normAutofit/>
          </a:bodyPr>
          <a:lstStyle/>
          <a:p>
            <a:r>
              <a:rPr lang="en-US" sz="5400" dirty="0"/>
              <a:t>IDEA Course Evaluations</a:t>
            </a:r>
          </a:p>
        </p:txBody>
      </p:sp>
    </p:spTree>
    <p:extLst>
      <p:ext uri="{BB962C8B-B14F-4D97-AF65-F5344CB8AC3E}">
        <p14:creationId xmlns:p14="http://schemas.microsoft.com/office/powerpoint/2010/main" val="368428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Faculty </a:t>
            </a:r>
            <a:r>
              <a:rPr lang="en-US" dirty="0" smtClean="0"/>
              <a:t>Section </a:t>
            </a:r>
            <a:r>
              <a:rPr lang="en-US" dirty="0"/>
              <a:t>Specific Questions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Added by Faculty for individual sections</a:t>
            </a:r>
          </a:p>
          <a:p>
            <a:pPr lvl="1"/>
            <a:r>
              <a:rPr lang="en-US" sz="2800" dirty="0" smtClean="0"/>
              <a:t>Not benchmarked</a:t>
            </a:r>
          </a:p>
          <a:p>
            <a:r>
              <a:rPr lang="en-US" sz="2800" dirty="0" smtClean="0"/>
              <a:t>Activated during administration set up</a:t>
            </a:r>
          </a:p>
          <a:p>
            <a:r>
              <a:rPr lang="en-US" sz="2800" dirty="0" smtClean="0"/>
              <a:t>Coordination between setup admin, Dean, site admin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779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068" t="15770" r="35834" b="22949"/>
          <a:stretch/>
        </p:blipFill>
        <p:spPr>
          <a:xfrm>
            <a:off x="497040" y="213464"/>
            <a:ext cx="11264900" cy="635017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674290" y="3770335"/>
            <a:ext cx="4835047" cy="15156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0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84211" y="262003"/>
            <a:ext cx="10889838" cy="852813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If Instructor questions are enabled when setting up the administration then faculty can add until it opens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514" t="18589" r="41690" b="65901"/>
          <a:stretch/>
        </p:blipFill>
        <p:spPr>
          <a:xfrm>
            <a:off x="821324" y="1039659"/>
            <a:ext cx="6180725" cy="1536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4430" t="6607" r="42256" b="62203"/>
          <a:stretch/>
        </p:blipFill>
        <p:spPr>
          <a:xfrm>
            <a:off x="815789" y="2576011"/>
            <a:ext cx="6186260" cy="308968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4211" y="5350933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Faculty Section Specific Questions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4211" y="5907741"/>
            <a:ext cx="11240567" cy="58270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8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9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 Weighting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Learning objective weights determined by faculty, </a:t>
            </a:r>
            <a:r>
              <a:rPr lang="en-US" sz="2800" dirty="0" err="1" smtClean="0"/>
              <a:t>dept</a:t>
            </a:r>
            <a:r>
              <a:rPr lang="en-US" sz="2800" dirty="0" smtClean="0"/>
              <a:t> chairs or dean</a:t>
            </a:r>
          </a:p>
          <a:p>
            <a:pPr lvl="1"/>
            <a:r>
              <a:rPr lang="en-US" sz="2800" dirty="0" smtClean="0"/>
              <a:t>Minor = 0, Important = 1 and Essential = 2</a:t>
            </a:r>
          </a:p>
          <a:p>
            <a:r>
              <a:rPr lang="en-US" sz="2800" dirty="0" smtClean="0"/>
              <a:t>Only for Diagnostic and Learning Essential forms</a:t>
            </a:r>
          </a:p>
          <a:p>
            <a:r>
              <a:rPr lang="en-US" sz="2800" dirty="0" smtClean="0"/>
              <a:t>Students will still rate all objectives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051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461" t="13756" r="35980" b="46697"/>
          <a:stretch/>
        </p:blipFill>
        <p:spPr>
          <a:xfrm>
            <a:off x="358589" y="259976"/>
            <a:ext cx="11439474" cy="619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4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009" t="26606" r="34461" b="20544"/>
          <a:stretch/>
        </p:blipFill>
        <p:spPr>
          <a:xfrm>
            <a:off x="564776" y="295835"/>
            <a:ext cx="10972800" cy="62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0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188" y="152400"/>
            <a:ext cx="10853364" cy="53788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Faculty Report Example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980" t="25792" r="11177" b="14751"/>
          <a:stretch/>
        </p:blipFill>
        <p:spPr>
          <a:xfrm>
            <a:off x="182188" y="876276"/>
            <a:ext cx="11467906" cy="557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5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960" t="32851" r="34215" b="26335"/>
          <a:stretch/>
        </p:blipFill>
        <p:spPr>
          <a:xfrm>
            <a:off x="259976" y="412376"/>
            <a:ext cx="11618259" cy="60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3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Process And 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02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961422"/>
              </p:ext>
            </p:extLst>
          </p:nvPr>
        </p:nvGraphicFramePr>
        <p:xfrm>
          <a:off x="486032" y="87682"/>
          <a:ext cx="11302314" cy="4118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09057" y="3115047"/>
            <a:ext cx="11411466" cy="1179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6032" y="3216482"/>
            <a:ext cx="1892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Pre-evaluation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86032" y="3612533"/>
            <a:ext cx="11411466" cy="910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6032" y="3586685"/>
            <a:ext cx="153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Site Admin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3383" y="3621929"/>
            <a:ext cx="8131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Setup Admins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27193" y="3153562"/>
            <a:ext cx="162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</a:t>
            </a:r>
            <a:r>
              <a:rPr lang="en-US" b="1" dirty="0" smtClean="0">
                <a:solidFill>
                  <a:schemeClr val="bg1"/>
                </a:solidFill>
              </a:rPr>
              <a:t>valuation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49164" y="3153562"/>
            <a:ext cx="1950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Post-evaluation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86032" y="4102573"/>
            <a:ext cx="11411466" cy="9226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057" y="4205860"/>
            <a:ext cx="8534400" cy="1507067"/>
          </a:xfrm>
        </p:spPr>
        <p:txBody>
          <a:bodyPr/>
          <a:lstStyle/>
          <a:p>
            <a:r>
              <a:rPr lang="en-US" dirty="0"/>
              <a:t>Evaluation Process</a:t>
            </a:r>
          </a:p>
        </p:txBody>
      </p:sp>
    </p:spTree>
    <p:extLst>
      <p:ext uri="{BB962C8B-B14F-4D97-AF65-F5344CB8AC3E}">
        <p14:creationId xmlns:p14="http://schemas.microsoft.com/office/powerpoint/2010/main" val="303653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37905"/>
            <a:ext cx="8534400" cy="1507067"/>
          </a:xfrm>
        </p:spPr>
        <p:txBody>
          <a:bodyPr/>
          <a:lstStyle/>
          <a:p>
            <a:r>
              <a:rPr lang="en-US" dirty="0" smtClean="0"/>
              <a:t>Three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Diagnostic Form (40-item)</a:t>
            </a:r>
          </a:p>
          <a:p>
            <a:r>
              <a:rPr lang="en-US" dirty="0" smtClean="0"/>
              <a:t>Learning Essentials (18-item)</a:t>
            </a:r>
          </a:p>
          <a:p>
            <a:r>
              <a:rPr lang="en-US" dirty="0" smtClean="0"/>
              <a:t>Teaching Essentials (12-item)</a:t>
            </a:r>
          </a:p>
        </p:txBody>
      </p:sp>
    </p:spTree>
    <p:extLst>
      <p:ext uri="{BB962C8B-B14F-4D97-AF65-F5344CB8AC3E}">
        <p14:creationId xmlns:p14="http://schemas.microsoft.com/office/powerpoint/2010/main" val="72806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34214"/>
            <a:ext cx="8534400" cy="1560185"/>
          </a:xfrm>
        </p:spPr>
        <p:txBody>
          <a:bodyPr/>
          <a:lstStyle/>
          <a:p>
            <a:r>
              <a:rPr lang="en-US" dirty="0" smtClean="0"/>
              <a:t>Report </a:t>
            </a:r>
            <a:r>
              <a:rPr lang="en-US" dirty="0"/>
              <a:t>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325677"/>
            <a:ext cx="8534400" cy="4772417"/>
          </a:xfrm>
        </p:spPr>
        <p:txBody>
          <a:bodyPr>
            <a:noAutofit/>
          </a:bodyPr>
          <a:lstStyle/>
          <a:p>
            <a:r>
              <a:rPr lang="en-US" sz="2400" dirty="0" smtClean="0"/>
              <a:t>Reports</a:t>
            </a:r>
            <a:endParaRPr lang="en-US" sz="2400" dirty="0"/>
          </a:p>
          <a:p>
            <a:pPr lvl="1"/>
            <a:r>
              <a:rPr lang="en-US" sz="2400" dirty="0"/>
              <a:t>Faculty reports set for after grades are due</a:t>
            </a:r>
          </a:p>
          <a:p>
            <a:pPr lvl="1"/>
            <a:r>
              <a:rPr lang="en-US" sz="2400" dirty="0"/>
              <a:t>Bare minimum report thresholds</a:t>
            </a:r>
          </a:p>
          <a:p>
            <a:pPr lvl="2"/>
            <a:r>
              <a:rPr lang="en-US" sz="2400" dirty="0"/>
              <a:t>For 4 or more enrolled at least 3 must respond</a:t>
            </a:r>
          </a:p>
          <a:p>
            <a:pPr lvl="2"/>
            <a:r>
              <a:rPr lang="en-US" sz="2400" dirty="0"/>
              <a:t>For 3 or less enrolled a 100% must respond</a:t>
            </a:r>
          </a:p>
          <a:p>
            <a:pPr lvl="2"/>
            <a:r>
              <a:rPr lang="en-US" sz="2400" dirty="0"/>
              <a:t>Can combine cross listed course sections to aid in meeting </a:t>
            </a:r>
            <a:r>
              <a:rPr lang="en-US" sz="2400" dirty="0" smtClean="0"/>
              <a:t>threshold (within same admin/college)</a:t>
            </a:r>
            <a:endParaRPr lang="en-US" sz="24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181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Customization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755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Ways to Customize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Group </a:t>
            </a:r>
            <a:r>
              <a:rPr lang="en-US" sz="3200" dirty="0"/>
              <a:t>Questions</a:t>
            </a:r>
          </a:p>
          <a:p>
            <a:r>
              <a:rPr lang="en-US" sz="3200" dirty="0"/>
              <a:t>Faculty Sections Specific Questions</a:t>
            </a:r>
          </a:p>
          <a:p>
            <a:r>
              <a:rPr lang="en-US" sz="3200" dirty="0"/>
              <a:t>Learning Objective </a:t>
            </a:r>
            <a:r>
              <a:rPr lang="en-US" sz="3200" dirty="0" smtClean="0"/>
              <a:t>Weighting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1669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</a:t>
            </a:r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685800"/>
            <a:ext cx="10539109" cy="3615267"/>
          </a:xfrm>
        </p:spPr>
        <p:txBody>
          <a:bodyPr/>
          <a:lstStyle/>
          <a:p>
            <a:r>
              <a:rPr lang="en-US" sz="3200" dirty="0"/>
              <a:t>Specific Questions added to a department and/or entire college </a:t>
            </a:r>
            <a:r>
              <a:rPr lang="en-US" sz="3200" dirty="0" smtClean="0"/>
              <a:t>administration</a:t>
            </a:r>
          </a:p>
          <a:p>
            <a:pPr lvl="1"/>
            <a:r>
              <a:rPr lang="en-US" sz="3200" dirty="0" smtClean="0"/>
              <a:t>Course prefix/subject</a:t>
            </a:r>
          </a:p>
          <a:p>
            <a:pPr lvl="1"/>
            <a:r>
              <a:rPr lang="en-US" sz="3200" dirty="0" smtClean="0"/>
              <a:t>Course department code</a:t>
            </a:r>
          </a:p>
          <a:p>
            <a:r>
              <a:rPr lang="en-US" sz="3200" dirty="0"/>
              <a:t>Honors </a:t>
            </a:r>
            <a:r>
              <a:rPr lang="en-US" sz="3200" dirty="0" smtClean="0"/>
              <a:t>example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4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667" t="57308" r="58414" b="16322"/>
          <a:stretch/>
        </p:blipFill>
        <p:spPr>
          <a:xfrm>
            <a:off x="355599" y="622299"/>
            <a:ext cx="11132849" cy="531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2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1392</TotalTime>
  <Words>257</Words>
  <Application>Microsoft Office PowerPoint</Application>
  <PresentationFormat>Widescreen</PresentationFormat>
  <Paragraphs>51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Century Gothic</vt:lpstr>
      <vt:lpstr>Wingdings 3</vt:lpstr>
      <vt:lpstr>Slice</vt:lpstr>
      <vt:lpstr>IDEA Course Evaluations</vt:lpstr>
      <vt:lpstr>Process And Timeline</vt:lpstr>
      <vt:lpstr>Evaluation Process</vt:lpstr>
      <vt:lpstr>Three Forms</vt:lpstr>
      <vt:lpstr>Report Parameters</vt:lpstr>
      <vt:lpstr>Customization</vt:lpstr>
      <vt:lpstr>Three Ways to Customize</vt:lpstr>
      <vt:lpstr>Group Questions</vt:lpstr>
      <vt:lpstr>PowerPoint Presentation</vt:lpstr>
      <vt:lpstr>Faculty Section Specific Questions </vt:lpstr>
      <vt:lpstr>PowerPoint Presentation</vt:lpstr>
      <vt:lpstr>PowerPoint Presentation</vt:lpstr>
      <vt:lpstr>Learning Objective Weighting</vt:lpstr>
      <vt:lpstr>PowerPoint Presentation</vt:lpstr>
      <vt:lpstr>PowerPoint Presentation</vt:lpstr>
      <vt:lpstr>Faculty Report Example</vt:lpstr>
      <vt:lpstr>PowerPoint Presentation</vt:lpstr>
    </vt:vector>
  </TitlesOfParts>
  <Company>Symanetc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 Course Evaluations</dc:title>
  <dc:creator>Shaun Cowman</dc:creator>
  <cp:lastModifiedBy>Shaun Cowman</cp:lastModifiedBy>
  <cp:revision>18</cp:revision>
  <cp:lastPrinted>2017-08-09T20:54:15Z</cp:lastPrinted>
  <dcterms:created xsi:type="dcterms:W3CDTF">2017-06-19T13:05:00Z</dcterms:created>
  <dcterms:modified xsi:type="dcterms:W3CDTF">2017-11-13T17:21:41Z</dcterms:modified>
</cp:coreProperties>
</file>